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5" r:id="rId2"/>
    <p:sldId id="268" r:id="rId3"/>
    <p:sldId id="1018" r:id="rId4"/>
    <p:sldId id="360" r:id="rId5"/>
    <p:sldId id="953" r:id="rId6"/>
    <p:sldId id="276" r:id="rId7"/>
    <p:sldId id="997" r:id="rId8"/>
    <p:sldId id="283" r:id="rId9"/>
    <p:sldId id="1019" r:id="rId10"/>
    <p:sldId id="1001" r:id="rId11"/>
    <p:sldId id="1020" r:id="rId12"/>
    <p:sldId id="1021" r:id="rId13"/>
    <p:sldId id="1022" r:id="rId14"/>
    <p:sldId id="369" r:id="rId15"/>
    <p:sldId id="370" r:id="rId16"/>
    <p:sldId id="1023" r:id="rId17"/>
    <p:sldId id="1024" r:id="rId18"/>
    <p:sldId id="1025" r:id="rId19"/>
    <p:sldId id="1026" r:id="rId20"/>
    <p:sldId id="1027" r:id="rId21"/>
    <p:sldId id="1028" r:id="rId22"/>
    <p:sldId id="1029" r:id="rId23"/>
    <p:sldId id="1030" r:id="rId24"/>
    <p:sldId id="1031" r:id="rId25"/>
    <p:sldId id="1032" r:id="rId26"/>
    <p:sldId id="1044" r:id="rId27"/>
    <p:sldId id="1045" r:id="rId28"/>
    <p:sldId id="1046" r:id="rId29"/>
    <p:sldId id="1047" r:id="rId30"/>
    <p:sldId id="1048" r:id="rId31"/>
    <p:sldId id="1049" r:id="rId32"/>
    <p:sldId id="1050" r:id="rId33"/>
    <p:sldId id="1051" r:id="rId34"/>
    <p:sldId id="1052" r:id="rId35"/>
    <p:sldId id="1053" r:id="rId36"/>
    <p:sldId id="1054" r:id="rId37"/>
    <p:sldId id="1055" r:id="rId38"/>
    <p:sldId id="1056" r:id="rId39"/>
    <p:sldId id="1057" r:id="rId40"/>
    <p:sldId id="1033" r:id="rId41"/>
    <p:sldId id="1034" r:id="rId42"/>
    <p:sldId id="1035" r:id="rId43"/>
    <p:sldId id="1036" r:id="rId44"/>
    <p:sldId id="1043" r:id="rId45"/>
    <p:sldId id="1037" r:id="rId46"/>
    <p:sldId id="1038" r:id="rId47"/>
    <p:sldId id="1041" r:id="rId48"/>
    <p:sldId id="1040" r:id="rId49"/>
    <p:sldId id="1039" r:id="rId50"/>
    <p:sldId id="104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O'Hara" initials="SO" lastIdx="1" clrIdx="0">
    <p:extLst>
      <p:ext uri="{19B8F6BF-5375-455C-9EA6-DF929625EA0E}">
        <p15:presenceInfo xmlns:p15="http://schemas.microsoft.com/office/powerpoint/2012/main" userId="4af207364510c3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28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515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0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1605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4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1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5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5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5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7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5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9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0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dechter/courses/ics-295/fall-2019/" TargetMode="External"/><Relationship Id="rId2" Type="http://schemas.openxmlformats.org/officeDocument/2006/relationships/hyperlink" Target="https://www.coursera.org/specializations/reinforcement-learning#cour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princeton.edu/courses/archive/fall16/cos402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Multi-Armed Bandits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1" y="4648197"/>
            <a:ext cx="8363535" cy="15240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Metrowest Boston Developers Machine Learning Group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02/12/2020</a:t>
            </a:r>
          </a:p>
        </p:txBody>
      </p:sp>
    </p:spTree>
    <p:extLst>
      <p:ext uri="{BB962C8B-B14F-4D97-AF65-F5344CB8AC3E}">
        <p14:creationId xmlns:p14="http://schemas.microsoft.com/office/powerpoint/2010/main" val="351495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C9E672-2EC0-412E-A298-A563E0F373FC}"/>
              </a:ext>
            </a:extLst>
          </p:cNvPr>
          <p:cNvGrpSpPr/>
          <p:nvPr/>
        </p:nvGrpSpPr>
        <p:grpSpPr>
          <a:xfrm>
            <a:off x="2664511" y="1877281"/>
            <a:ext cx="6186196" cy="4055032"/>
            <a:chOff x="2664511" y="1877281"/>
            <a:chExt cx="6186196" cy="4055032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59322B9E-3393-4112-A99E-D3E8B79C644F}"/>
                </a:ext>
              </a:extLst>
            </p:cNvPr>
            <p:cNvSpPr/>
            <p:nvPr/>
          </p:nvSpPr>
          <p:spPr>
            <a:xfrm>
              <a:off x="4889863" y="1877281"/>
              <a:ext cx="1884784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Environment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8653F302-4066-446E-814B-6130D84B56FC}"/>
                </a:ext>
              </a:extLst>
            </p:cNvPr>
            <p:cNvSpPr/>
            <p:nvPr/>
          </p:nvSpPr>
          <p:spPr>
            <a:xfrm>
              <a:off x="5304443" y="3969556"/>
              <a:ext cx="985935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Agent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/>
                <p:nvPr/>
              </p:nvSpPr>
              <p:spPr>
                <a:xfrm>
                  <a:off x="2664511" y="5241847"/>
                  <a:ext cx="6186196" cy="690466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…,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511" y="5241847"/>
                  <a:ext cx="6186196" cy="690466"/>
                </a:xfrm>
                <a:prstGeom prst="flowChartProcess">
                  <a:avLst/>
                </a:prstGeom>
                <a:blipFill>
                  <a:blip r:embed="rId2"/>
                  <a:stretch>
                    <a:fillRect b="-17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139FF8-F8FB-4F0A-A905-61F1BEDC5C4D}"/>
                </a:ext>
              </a:extLst>
            </p:cNvPr>
            <p:cNvGrpSpPr/>
            <p:nvPr/>
          </p:nvGrpSpPr>
          <p:grpSpPr>
            <a:xfrm>
              <a:off x="4525348" y="2213184"/>
              <a:ext cx="1614195" cy="1912775"/>
              <a:chOff x="2388636" y="1875454"/>
              <a:chExt cx="1614195" cy="1912775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50D93B9D-9127-4BEB-833D-E87958DF10DF}"/>
                  </a:ext>
                </a:extLst>
              </p:cNvPr>
              <p:cNvSpPr/>
              <p:nvPr/>
            </p:nvSpPr>
            <p:spPr>
              <a:xfrm flipH="1">
                <a:off x="2388636" y="1875454"/>
                <a:ext cx="1614195" cy="1912775"/>
              </a:xfrm>
              <a:prstGeom prst="arc">
                <a:avLst>
                  <a:gd name="adj1" fmla="val 17874749"/>
                  <a:gd name="adj2" fmla="val 5399985"/>
                </a:avLst>
              </a:prstGeom>
              <a:ln w="31750">
                <a:solidFill>
                  <a:schemeClr val="accent6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72C5B-451F-4EBE-9BFD-66A41A26AF7D}"/>
                  </a:ext>
                </a:extLst>
              </p:cNvPr>
              <p:cNvSpPr txBox="1"/>
              <p:nvPr/>
            </p:nvSpPr>
            <p:spPr>
              <a:xfrm>
                <a:off x="2547048" y="2691674"/>
                <a:ext cx="620683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0000"/>
                    </a:solidFill>
                  </a:rPr>
                  <a:t>State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6F653E-D048-45FB-96DB-3D733BF5FAA0}"/>
                </a:ext>
              </a:extLst>
            </p:cNvPr>
            <p:cNvGrpSpPr/>
            <p:nvPr/>
          </p:nvGrpSpPr>
          <p:grpSpPr>
            <a:xfrm>
              <a:off x="3107715" y="2076354"/>
              <a:ext cx="3564292" cy="2279123"/>
              <a:chOff x="1907723" y="2058970"/>
              <a:chExt cx="2172167" cy="1912775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BD3EF40-CAA1-4019-8B87-92A822A6B37D}"/>
                  </a:ext>
                </a:extLst>
              </p:cNvPr>
              <p:cNvSpPr/>
              <p:nvPr/>
            </p:nvSpPr>
            <p:spPr>
              <a:xfrm flipH="1">
                <a:off x="2465695" y="2058970"/>
                <a:ext cx="1614195" cy="1912775"/>
              </a:xfrm>
              <a:prstGeom prst="arc">
                <a:avLst>
                  <a:gd name="adj1" fmla="val 17658525"/>
                  <a:gd name="adj2" fmla="val 5220881"/>
                </a:avLst>
              </a:prstGeom>
              <a:ln w="31750">
                <a:solidFill>
                  <a:srgbClr val="0070C0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5AFD82-04A5-41CB-AB4F-847140DB2CE9}"/>
                  </a:ext>
                </a:extLst>
              </p:cNvPr>
              <p:cNvSpPr txBox="1"/>
              <p:nvPr/>
            </p:nvSpPr>
            <p:spPr>
              <a:xfrm>
                <a:off x="1907723" y="2847850"/>
                <a:ext cx="510145" cy="25830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0070C0"/>
                    </a:solidFill>
                  </a:rPr>
                  <a:t>Reward</a:t>
                </a: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FAA8483-7717-4C8B-8DF6-A48891208333}"/>
                </a:ext>
              </a:extLst>
            </p:cNvPr>
            <p:cNvSpPr/>
            <p:nvPr/>
          </p:nvSpPr>
          <p:spPr>
            <a:xfrm rot="10800000" flipH="1">
              <a:off x="4889864" y="2222516"/>
              <a:ext cx="2537304" cy="2132960"/>
            </a:xfrm>
            <a:prstGeom prst="arc">
              <a:avLst>
                <a:gd name="adj1" fmla="val 16685046"/>
                <a:gd name="adj2" fmla="val 3458204"/>
              </a:avLst>
            </a:prstGeom>
            <a:ln w="31750"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C85C2-ADB2-4E3E-A874-CED45CAB49AC}"/>
                </a:ext>
              </a:extLst>
            </p:cNvPr>
            <p:cNvSpPr txBox="1"/>
            <p:nvPr/>
          </p:nvSpPr>
          <p:spPr>
            <a:xfrm>
              <a:off x="7633271" y="3135107"/>
              <a:ext cx="75373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rgbClr val="00B050"/>
                  </a:solidFill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1449656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Multi-Arm Bandit Learning 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C9E672-2EC0-412E-A298-A563E0F373FC}"/>
              </a:ext>
            </a:extLst>
          </p:cNvPr>
          <p:cNvGrpSpPr/>
          <p:nvPr/>
        </p:nvGrpSpPr>
        <p:grpSpPr>
          <a:xfrm>
            <a:off x="3083142" y="1877281"/>
            <a:ext cx="5303861" cy="4132098"/>
            <a:chOff x="3083142" y="1877281"/>
            <a:chExt cx="5303861" cy="4132098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59322B9E-3393-4112-A99E-D3E8B79C644F}"/>
                </a:ext>
              </a:extLst>
            </p:cNvPr>
            <p:cNvSpPr/>
            <p:nvPr/>
          </p:nvSpPr>
          <p:spPr>
            <a:xfrm>
              <a:off x="4889863" y="1877281"/>
              <a:ext cx="1884784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Environment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8653F302-4066-446E-814B-6130D84B56FC}"/>
                </a:ext>
              </a:extLst>
            </p:cNvPr>
            <p:cNvSpPr/>
            <p:nvPr/>
          </p:nvSpPr>
          <p:spPr>
            <a:xfrm>
              <a:off x="5304443" y="3969556"/>
              <a:ext cx="985935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Agent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/>
                <p:nvPr/>
              </p:nvSpPr>
              <p:spPr>
                <a:xfrm>
                  <a:off x="3730224" y="5318913"/>
                  <a:ext cx="4204062" cy="690466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…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0224" y="5318913"/>
                  <a:ext cx="4204062" cy="690466"/>
                </a:xfrm>
                <a:prstGeom prst="flowChartProcess">
                  <a:avLst/>
                </a:prstGeom>
                <a:blipFill>
                  <a:blip r:embed="rId2"/>
                  <a:stretch>
                    <a:fillRect b="-17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6F653E-D048-45FB-96DB-3D733BF5FAA0}"/>
                </a:ext>
              </a:extLst>
            </p:cNvPr>
            <p:cNvGrpSpPr/>
            <p:nvPr/>
          </p:nvGrpSpPr>
          <p:grpSpPr>
            <a:xfrm>
              <a:off x="3083142" y="2076354"/>
              <a:ext cx="3588864" cy="2279123"/>
              <a:chOff x="1892748" y="2058970"/>
              <a:chExt cx="2187142" cy="1912775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BD3EF40-CAA1-4019-8B87-92A822A6B37D}"/>
                  </a:ext>
                </a:extLst>
              </p:cNvPr>
              <p:cNvSpPr/>
              <p:nvPr/>
            </p:nvSpPr>
            <p:spPr>
              <a:xfrm flipH="1">
                <a:off x="2465695" y="2058970"/>
                <a:ext cx="1614195" cy="1912775"/>
              </a:xfrm>
              <a:prstGeom prst="arc">
                <a:avLst>
                  <a:gd name="adj1" fmla="val 17658525"/>
                  <a:gd name="adj2" fmla="val 5220881"/>
                </a:avLst>
              </a:prstGeom>
              <a:ln w="31750">
                <a:solidFill>
                  <a:srgbClr val="0070C0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5AFD82-04A5-41CB-AB4F-847140DB2CE9}"/>
                  </a:ext>
                </a:extLst>
              </p:cNvPr>
              <p:cNvSpPr txBox="1"/>
              <p:nvPr/>
            </p:nvSpPr>
            <p:spPr>
              <a:xfrm>
                <a:off x="1892748" y="2886204"/>
                <a:ext cx="510145" cy="25830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0070C0"/>
                    </a:solidFill>
                  </a:rPr>
                  <a:t>Reward</a:t>
                </a: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FAA8483-7717-4C8B-8DF6-A48891208333}"/>
                </a:ext>
              </a:extLst>
            </p:cNvPr>
            <p:cNvSpPr/>
            <p:nvPr/>
          </p:nvSpPr>
          <p:spPr>
            <a:xfrm rot="10800000" flipH="1">
              <a:off x="4889864" y="2222516"/>
              <a:ext cx="2537304" cy="2132960"/>
            </a:xfrm>
            <a:prstGeom prst="arc">
              <a:avLst>
                <a:gd name="adj1" fmla="val 16685046"/>
                <a:gd name="adj2" fmla="val 3458204"/>
              </a:avLst>
            </a:prstGeom>
            <a:ln w="31750"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C85C2-ADB2-4E3E-A874-CED45CAB49AC}"/>
                </a:ext>
              </a:extLst>
            </p:cNvPr>
            <p:cNvSpPr txBox="1"/>
            <p:nvPr/>
          </p:nvSpPr>
          <p:spPr>
            <a:xfrm>
              <a:off x="7633271" y="3135107"/>
              <a:ext cx="75373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rgbClr val="00B050"/>
                  </a:solidFill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0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202631"/>
            <a:ext cx="9549029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Why Study Multi-armed Bandits?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275829"/>
            <a:ext cx="98846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Multi-armed bandits can be used to create agents to solve real-world problems.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 simple model can make it easier to understand  important issues that hard to address using a more complex model.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Here, we will use multi-armed bandits to approach the exploration vs. exploitation trade-off in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72765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202631"/>
            <a:ext cx="9549029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Multi-armed bandit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53684" y="1443841"/>
            <a:ext cx="98846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Medical treatment in clinical trials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Online ad placement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Webpage personalization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Network packet routing</a:t>
            </a:r>
          </a:p>
        </p:txBody>
      </p:sp>
    </p:spTree>
    <p:extLst>
      <p:ext uri="{BB962C8B-B14F-4D97-AF65-F5344CB8AC3E}">
        <p14:creationId xmlns:p14="http://schemas.microsoft.com/office/powerpoint/2010/main" val="341885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12" y="91563"/>
            <a:ext cx="8571907" cy="12875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choosing an action: exploration vs exploitation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800" y="1548226"/>
            <a:ext cx="1129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How should an agent choose an action? An obvious answer is simply to follow the current policy. However, this is often not the best way to improve your model.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Exploit: </a:t>
            </a:r>
            <a:r>
              <a:rPr lang="en-US" sz="3200" dirty="0"/>
              <a:t>use your current model to maximize the expected utility now.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Explore: </a:t>
            </a:r>
            <a:r>
              <a:rPr lang="en-US" sz="3200" dirty="0"/>
              <a:t>choose an action that will help you improve your model.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7314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618" y="206679"/>
            <a:ext cx="8114761" cy="13415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How/When should we explore / exploit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798" y="1679750"/>
            <a:ext cx="1129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How to Exploit? </a:t>
            </a:r>
            <a:r>
              <a:rPr lang="en-US" sz="3200" dirty="0"/>
              <a:t>use the current policy.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How to Explore?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choose an action randomly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 optimistic about the rewards you will receive.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choose an action you have used less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When to exploit? When to explore? How much time in exploration vs time in exploitation?</a:t>
            </a:r>
          </a:p>
        </p:txBody>
      </p:sp>
    </p:spTree>
    <p:extLst>
      <p:ext uri="{BB962C8B-B14F-4D97-AF65-F5344CB8AC3E}">
        <p14:creationId xmlns:p14="http://schemas.microsoft.com/office/powerpoint/2010/main" val="266693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628"/>
            <a:ext cx="1219200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5 multi-armed Bandit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800125" y="1425119"/>
            <a:ext cx="10591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Greedy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ϵ-Greedy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>
              <a:ea typeface="Cambria Math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Greedy with optimistic initial values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>
              <a:ea typeface="Cambria Math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ϵ-Greedy with decreasing ϵ. 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>
              <a:ea typeface="Cambria Math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Upper-confidence bound (UCB)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76243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8" y="409109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Greedy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910440" y="1548769"/>
                <a:ext cx="9896246" cy="424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At time </a:t>
                </a:r>
                <a:r>
                  <a:rPr lang="en-US" sz="3200" i="1" dirty="0"/>
                  <a:t>t, </a:t>
                </a:r>
                <a:r>
                  <a:rPr lang="en-US" sz="3200" dirty="0"/>
                  <a:t>estimate a value for each action:</a:t>
                </a:r>
              </a:p>
              <a:p>
                <a:pPr lvl="1"/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rewards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Select the action with the maximum value.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40" y="1548769"/>
                <a:ext cx="9896246" cy="4246484"/>
              </a:xfrm>
              <a:prstGeom prst="rect">
                <a:avLst/>
              </a:prstGeom>
              <a:blipFill>
                <a:blip r:embed="rId2"/>
                <a:stretch>
                  <a:fillRect l="-1416" t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19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8" y="409109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Greedy Method Weaknesses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8347" y="1876034"/>
            <a:ext cx="10835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Always exploits current knowledge, no exploration.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Can get stuck with a suboptimal action.</a:t>
            </a:r>
          </a:p>
        </p:txBody>
      </p:sp>
    </p:spTree>
    <p:extLst>
      <p:ext uri="{BB962C8B-B14F-4D97-AF65-F5344CB8AC3E}">
        <p14:creationId xmlns:p14="http://schemas.microsoft.com/office/powerpoint/2010/main" val="3336418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9" y="168478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4400" dirty="0">
                <a:ea typeface="Cambria Math" panose="02040503050406030204" pitchFamily="18" charset="0"/>
              </a:rPr>
              <a:t>-Greedy </a:t>
            </a:r>
            <a:r>
              <a:rPr lang="en-US" sz="4200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1006693" y="1019380"/>
                <a:ext cx="9896246" cy="603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At time </a:t>
                </a:r>
                <a:r>
                  <a:rPr lang="en-US" sz="3200" i="1" dirty="0"/>
                  <a:t>t, </a:t>
                </a:r>
                <a:r>
                  <a:rPr lang="en-US" sz="3200" dirty="0"/>
                  <a:t>estimate a value for each action:</a:t>
                </a:r>
              </a:p>
              <a:p>
                <a:pPr lvl="1"/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rewards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With probability 1 - </a:t>
                </a:r>
                <a:r>
                  <a:rPr lang="el-G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ϵ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</a:t>
                </a:r>
                <a:r>
                  <a:rPr lang="en-US" sz="3200" dirty="0"/>
                  <a:t>elect the action with the maximum value.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With probability 1 -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ϵ</a:t>
                </a:r>
                <a:r>
                  <a:rPr lang="en-US" sz="2800" dirty="0">
                    <a:ea typeface="Cambria Math" panose="02040503050406030204" pitchFamily="18" charset="0"/>
                  </a:rPr>
                  <a:t>, randomly select an action from all the actions with equal probability.</a:t>
                </a:r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93" y="1019380"/>
                <a:ext cx="9896246" cy="6031588"/>
              </a:xfrm>
              <a:prstGeom prst="rect">
                <a:avLst/>
              </a:prstGeom>
              <a:blipFill>
                <a:blip r:embed="rId2"/>
                <a:stretch>
                  <a:fillRect l="-1416" t="-1313" r="-1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6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0" y="305788"/>
            <a:ext cx="2959940" cy="919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63" y="1950159"/>
            <a:ext cx="10185071" cy="4602053"/>
          </a:xfrm>
        </p:spPr>
        <p:txBody>
          <a:bodyPr>
            <a:normAutofit/>
          </a:bodyPr>
          <a:lstStyle/>
          <a:p>
            <a:r>
              <a:rPr lang="en-US" dirty="0"/>
              <a:t>R. S. Sutton and A. G. Barto, </a:t>
            </a:r>
            <a:r>
              <a:rPr lang="en-US" b="1" i="1" dirty="0"/>
              <a:t>Reinforcement learning: an introduction</a:t>
            </a:r>
            <a:r>
              <a:rPr lang="en-US" dirty="0"/>
              <a:t>, Second edition. Cambridge, Massachusetts: The MIT Press, 2018.</a:t>
            </a:r>
          </a:p>
          <a:p>
            <a:r>
              <a:rPr lang="en-US" dirty="0"/>
              <a:t>M. White and A. White, </a:t>
            </a:r>
            <a:r>
              <a:rPr lang="en-US" b="1" dirty="0"/>
              <a:t>“Fundamentals of Reinforcement Learning,” </a:t>
            </a:r>
            <a:r>
              <a:rPr lang="en-US" b="1" i="1" dirty="0"/>
              <a:t>Coursera</a:t>
            </a:r>
            <a:r>
              <a:rPr lang="en-US" dirty="0"/>
              <a:t>. [Online]. Available: </a:t>
            </a:r>
            <a:r>
              <a:rPr lang="en-US" dirty="0">
                <a:hlinkClick r:id="rId2"/>
              </a:rPr>
              <a:t>https://www.coursera.org/specializations/reinforcement-learning#courses</a:t>
            </a:r>
            <a:r>
              <a:rPr lang="en-US" dirty="0"/>
              <a:t>. [Accessed: 14-Feb-2020].</a:t>
            </a:r>
          </a:p>
          <a:p>
            <a:r>
              <a:rPr lang="en-US" dirty="0"/>
              <a:t>R. Dechter, </a:t>
            </a:r>
            <a:r>
              <a:rPr lang="en-US" b="1" dirty="0"/>
              <a:t>“CompSci 295 Reinforcement Learning, Fall 2019, UC Irving.” </a:t>
            </a:r>
            <a:r>
              <a:rPr lang="en-US" dirty="0"/>
              <a:t>[Online]. This is a graduate-level seminar with pointers to many advanced resources on reinforcement learning. Available: </a:t>
            </a:r>
            <a:r>
              <a:rPr lang="en-US" dirty="0">
                <a:hlinkClick r:id="rId3"/>
              </a:rPr>
              <a:t>https://www.ics.uci.edu/~dechter/courses/ics-295/fall-2019/</a:t>
            </a:r>
            <a:r>
              <a:rPr lang="en-US" dirty="0"/>
              <a:t>. [Accessed: 14-Feb-2020]</a:t>
            </a:r>
          </a:p>
          <a:p>
            <a:r>
              <a:rPr lang="en-US" dirty="0"/>
              <a:t>S. Arora and E. </a:t>
            </a:r>
            <a:r>
              <a:rPr lang="en-US" dirty="0" err="1"/>
              <a:t>Hazan</a:t>
            </a:r>
            <a:r>
              <a:rPr lang="en-US" dirty="0"/>
              <a:t>, </a:t>
            </a:r>
            <a:r>
              <a:rPr lang="en-US" b="1" dirty="0"/>
              <a:t>“Machine Learning and Artificial Intelligence.” </a:t>
            </a:r>
            <a:r>
              <a:rPr lang="en-US" dirty="0"/>
              <a:t>[Online]. Available: </a:t>
            </a:r>
            <a:r>
              <a:rPr lang="en-US" dirty="0">
                <a:hlinkClick r:id="rId4"/>
              </a:rPr>
              <a:t>https://www.cs.princeton.edu/courses/archive/fall16/cos402/</a:t>
            </a:r>
            <a:r>
              <a:rPr lang="en-US" dirty="0"/>
              <a:t>. [Accessed: 14-Feb-2020].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819E5-D210-43D4-A829-3CCF4BF91B60}"/>
              </a:ext>
            </a:extLst>
          </p:cNvPr>
          <p:cNvSpPr/>
          <p:nvPr/>
        </p:nvSpPr>
        <p:spPr>
          <a:xfrm>
            <a:off x="2040426" y="1225765"/>
            <a:ext cx="81111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The material for this talk is primarily drawn from these resources:</a:t>
            </a: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202631"/>
            <a:ext cx="9549029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1153684" y="1278122"/>
                <a:ext cx="9884631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Setup: (one run)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3200" dirty="0"/>
                  <a:t>10-armed bandits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3200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from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=1,…,10</m:t>
                    </m:r>
                  </m:oMath>
                </a14:m>
                <a:endParaRPr lang="en-US" sz="32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expectation/mean of rewards for action i.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3200" dirty="0"/>
                  <a:t>Rewards of action </a:t>
                </a:r>
                <a:r>
                  <a:rPr lang="en-US" sz="3200" i="1" dirty="0"/>
                  <a:t>I</a:t>
                </a:r>
                <a:r>
                  <a:rPr lang="en-US" sz="3200" dirty="0"/>
                  <a:t> at time </a:t>
                </a:r>
                <a:r>
                  <a:rPr lang="en-US" sz="3200" i="1" dirty="0"/>
                  <a:t>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,1)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3200" dirty="0"/>
                  <a:t>Play 2000 rounds/steps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3200" dirty="0"/>
                  <a:t>Average return at each time step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Average over 1000 runs</a:t>
                </a:r>
              </a:p>
              <a:p>
                <a:pPr lvl="2"/>
                <a:endParaRPr lang="en-US" sz="2800" dirty="0"/>
              </a:p>
              <a:p>
                <a:pPr marL="914400" lvl="1" indent="-457200">
                  <a:buFontTx/>
                  <a:buChar char="-"/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4" y="1278122"/>
                <a:ext cx="9884631" cy="5940088"/>
              </a:xfrm>
              <a:prstGeom prst="rect">
                <a:avLst/>
              </a:prstGeom>
              <a:blipFill>
                <a:blip r:embed="rId2"/>
                <a:stretch>
                  <a:fillRect l="-1665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94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53" y="418680"/>
            <a:ext cx="8383170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555" y="240633"/>
            <a:ext cx="9163898" cy="6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800" y="240633"/>
            <a:ext cx="7617407" cy="6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6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884" y="677602"/>
            <a:ext cx="7617407" cy="55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23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6926" y="282081"/>
            <a:ext cx="8438147" cy="62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2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283" y="636608"/>
            <a:ext cx="10691439" cy="55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3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996" y="636608"/>
            <a:ext cx="10206013" cy="55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43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996" y="691190"/>
            <a:ext cx="10206013" cy="54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3448" y="691190"/>
            <a:ext cx="9619109" cy="54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image borrowed from lecture slides David Silver,  DeepMind, “Introduction to Reinforcement Learning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44" y="691190"/>
            <a:ext cx="9556917" cy="54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2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44" y="700599"/>
            <a:ext cx="9556917" cy="538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44" y="728655"/>
            <a:ext cx="9556917" cy="532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0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32242C-77C9-4799-8F9F-9E8C79B133C4}"/>
              </a:ext>
            </a:extLst>
          </p:cNvPr>
          <p:cNvGrpSpPr/>
          <p:nvPr/>
        </p:nvGrpSpPr>
        <p:grpSpPr>
          <a:xfrm>
            <a:off x="1340278" y="728655"/>
            <a:ext cx="9365449" cy="5325452"/>
            <a:chOff x="1340278" y="728655"/>
            <a:chExt cx="9365449" cy="53254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6FDB87-658F-4CDE-AD7F-BAAAFBDC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0278" y="728655"/>
              <a:ext cx="9365449" cy="532545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30F268-ECF3-4852-A2F2-50136700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7442" y="4732073"/>
              <a:ext cx="390580" cy="295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06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6CF8A00-CAAC-4761-944C-BEBB952F55CC}"/>
              </a:ext>
            </a:extLst>
          </p:cNvPr>
          <p:cNvGrpSpPr/>
          <p:nvPr/>
        </p:nvGrpSpPr>
        <p:grpSpPr>
          <a:xfrm>
            <a:off x="1349070" y="741347"/>
            <a:ext cx="9365449" cy="5264900"/>
            <a:chOff x="1349070" y="741347"/>
            <a:chExt cx="9365449" cy="5264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6FDB87-658F-4CDE-AD7F-BAAAFBDC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9070" y="741347"/>
              <a:ext cx="9365449" cy="5264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0BA23B-AEEA-4E50-87F0-D229F12B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9858" y="4705697"/>
              <a:ext cx="390580" cy="295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42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817" y="750139"/>
            <a:ext cx="9363203" cy="52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8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267" y="758931"/>
            <a:ext cx="9347470" cy="52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09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263" y="758931"/>
            <a:ext cx="9319477" cy="52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0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263" y="776273"/>
            <a:ext cx="9319477" cy="5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810" y="776273"/>
            <a:ext cx="9260382" cy="5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no training or test sets. Training is guided by rewards and punishments obtained by acting in an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data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Some 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537" y="259690"/>
            <a:ext cx="9417321" cy="62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8" y="409109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4000" dirty="0">
                <a:ea typeface="Cambria Math" panose="02040503050406030204" pitchFamily="18" charset="0"/>
              </a:rPr>
              <a:t>-Greedy</a:t>
            </a:r>
            <a:r>
              <a:rPr lang="en-US" sz="4200" dirty="0"/>
              <a:t> Method Weaknesses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8348" y="1651445"/>
            <a:ext cx="108353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Randomly selects an action to explore, does not explore more “promising” actions.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Does not consider prior experience with an action. If an action has been taken many times, there less need to explore it.</a:t>
            </a:r>
          </a:p>
        </p:txBody>
      </p:sp>
    </p:spTree>
    <p:extLst>
      <p:ext uri="{BB962C8B-B14F-4D97-AF65-F5344CB8AC3E}">
        <p14:creationId xmlns:p14="http://schemas.microsoft.com/office/powerpoint/2010/main" val="138711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75" y="168478"/>
            <a:ext cx="1120885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Upper Confidence Bound (UCB) Algorithm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840230" y="1250551"/>
                <a:ext cx="10511539" cy="5339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Take each action once.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At any time </a:t>
                </a:r>
                <a:r>
                  <a:rPr lang="en-US" sz="2800" i="1" dirty="0"/>
                  <a:t>t &gt; K,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1"/>
                <a:r>
                  <a:rPr lang="en-US" sz="28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where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m:rPr>
                        <m:nor/>
                      </m:rPr>
                      <a:rPr lang="en-US" sz="2400" b="1" dirty="0"/>
                      <m:t> </m:t>
                    </m:r>
                  </m:oMath>
                </a14:m>
                <a:r>
                  <a:rPr lang="en-US" sz="2400" dirty="0"/>
                  <a:t>is the average reward obtained from action a.</a:t>
                </a:r>
              </a:p>
              <a:p>
                <a:pPr lvl="1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dirty="0"/>
                  <a:t> is the number of times action a has been taken.</a:t>
                </a:r>
              </a:p>
              <a:p>
                <a:pPr lvl="1"/>
                <a:r>
                  <a:rPr lang="en-US" sz="2400" dirty="0"/>
                  <a:t>	</a:t>
                </a:r>
                <a:r>
                  <a:rPr lang="en-US" sz="2400" b="1" i="1" dirty="0"/>
                  <a:t>c</a:t>
                </a:r>
                <a:r>
                  <a:rPr lang="en-US" sz="2400" dirty="0"/>
                  <a:t> is a user-specified parameter that controls the 			amount exploration that takes place.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0" y="1250551"/>
                <a:ext cx="10511539" cy="5339603"/>
              </a:xfrm>
              <a:prstGeom prst="rect">
                <a:avLst/>
              </a:prstGeom>
              <a:blipFill>
                <a:blip r:embed="rId2"/>
                <a:stretch>
                  <a:fillRect l="-1044"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485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75" y="168478"/>
            <a:ext cx="1120885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Upper Confidence Bound (UCB) Algorithm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595342-21A7-47A8-A05E-6A15D4EC4335}"/>
                  </a:ext>
                </a:extLst>
              </p:cNvPr>
              <p:cNvSpPr/>
              <p:nvPr/>
            </p:nvSpPr>
            <p:spPr>
              <a:xfrm>
                <a:off x="2440031" y="2082349"/>
                <a:ext cx="7311938" cy="1346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4000" dirty="0"/>
                          <m:t> 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4000" i="1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,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595342-21A7-47A8-A05E-6A15D4EC4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031" y="2082349"/>
                <a:ext cx="7311938" cy="1346651"/>
              </a:xfrm>
              <a:prstGeom prst="rect">
                <a:avLst/>
              </a:prstGeom>
              <a:blipFill>
                <a:blip r:embed="rId2"/>
                <a:stretch>
                  <a:fillRect r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AB2696-B145-4508-AB49-FDE2F18A1F7F}"/>
              </a:ext>
            </a:extLst>
          </p:cNvPr>
          <p:cNvSpPr txBox="1"/>
          <p:nvPr/>
        </p:nvSpPr>
        <p:spPr>
          <a:xfrm>
            <a:off x="2294200" y="4491969"/>
            <a:ext cx="247030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Exploitation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1B6D9-5964-4DE2-ACE1-312690B33426}"/>
              </a:ext>
            </a:extLst>
          </p:cNvPr>
          <p:cNvSpPr txBox="1"/>
          <p:nvPr/>
        </p:nvSpPr>
        <p:spPr>
          <a:xfrm>
            <a:off x="7997168" y="4491968"/>
            <a:ext cx="247030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Exploration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6E03FF-07E2-4BBF-B68C-16407AEEA80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29353" y="3209731"/>
            <a:ext cx="1425202" cy="12822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77B5A-5F4A-4592-917B-7DC1FCEEC31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1445" y="3321698"/>
            <a:ext cx="470876" cy="11702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596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703" y="793624"/>
            <a:ext cx="11020594" cy="48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5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75" y="168478"/>
            <a:ext cx="1120885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Upper Confidence Bound (UCB) Algorithm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840230" y="1250551"/>
                <a:ext cx="10511539" cy="486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sz="2800" dirty="0"/>
                  <a:t> is the confidence interval for the average reward.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/>
                  <a:t> indicates a large confidence interval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nor/>
                      </m:rPr>
                      <a:rPr lang="en-US" sz="2800" dirty="0"/>
                      <m:t> </m:t>
                    </m:r>
                  </m:oMath>
                </a14:m>
                <a:r>
                  <a:rPr lang="en-US" sz="2800" dirty="0"/>
                  <a:t>is more uncertain.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/>
                  <a:t> indicates a small confidence interval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nor/>
                      </m:rPr>
                      <a:rPr lang="en-US" sz="2800" dirty="0"/>
                      <m:t> </m:t>
                    </m:r>
                  </m:oMath>
                </a14:m>
                <a:r>
                  <a:rPr lang="en-US" sz="2800" dirty="0"/>
                  <a:t>is more accurate.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0" y="1250551"/>
                <a:ext cx="10511539" cy="4863383"/>
              </a:xfrm>
              <a:prstGeom prst="rect">
                <a:avLst/>
              </a:prstGeom>
              <a:blipFill>
                <a:blip r:embed="rId2"/>
                <a:stretch>
                  <a:fillRect l="-1044" r="-406" b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39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821" y="900779"/>
            <a:ext cx="9417321" cy="53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444" y="847133"/>
            <a:ext cx="9147485" cy="53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537" y="465037"/>
            <a:ext cx="9417321" cy="58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9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4825" y="240632"/>
            <a:ext cx="8250038" cy="64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659285"/>
            <a:ext cx="98846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i="1" dirty="0"/>
              <a:t>Markov Decision Process </a:t>
            </a:r>
            <a:r>
              <a:rPr lang="en-US" sz="3200" dirty="0"/>
              <a:t>(MDP) provides a mathematical framework for reinforcement learning.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MDP is used to model </a:t>
            </a:r>
            <a:r>
              <a:rPr lang="en-US" sz="3200" u="sng" dirty="0"/>
              <a:t>optimal decision-making</a:t>
            </a:r>
            <a:r>
              <a:rPr lang="en-US" sz="3200" dirty="0"/>
              <a:t> in situations where outcomes are </a:t>
            </a:r>
            <a:r>
              <a:rPr lang="en-US" sz="3200" u="sng" dirty="0"/>
              <a:t>uncertain</a:t>
            </a:r>
            <a:r>
              <a:rPr lang="en-US" sz="3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Multi-Armed Bandits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1" y="4648197"/>
            <a:ext cx="8363535" cy="15240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Metrowest Boston Developers Machine Learning Group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02/12/2020</a:t>
            </a:r>
          </a:p>
        </p:txBody>
      </p:sp>
    </p:spTree>
    <p:extLst>
      <p:ext uri="{BB962C8B-B14F-4D97-AF65-F5344CB8AC3E}">
        <p14:creationId xmlns:p14="http://schemas.microsoft.com/office/powerpoint/2010/main" val="428661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20" y="393578"/>
            <a:ext cx="7455159" cy="642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MDP decision framework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53421" y="1166332"/>
            <a:ext cx="1073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Markov decision processes model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model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 The higher 	the utility, the “happier” your agent is.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find an optimal 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discover an </a:t>
            </a:r>
            <a:r>
              <a:rPr lang="en-US" sz="2800" u="sng" dirty="0"/>
              <a:t>optimal decision policy </a:t>
            </a:r>
            <a:r>
              <a:rPr lang="el-GR" sz="2800" u="sng" dirty="0"/>
              <a:t>π</a:t>
            </a:r>
            <a:r>
              <a:rPr lang="en-US" sz="2800" u="sng" dirty="0"/>
              <a:t> </a:t>
            </a:r>
            <a:r>
              <a:rPr lang="en-US" sz="2800" dirty="0"/>
              <a:t>	specifying how 	the agent should act in all possible 	states in order to maximize its expected utility.</a:t>
            </a:r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3241913"/>
            <a:chOff x="445639" y="1743139"/>
            <a:chExt cx="4893123" cy="3241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1"/>
                      </a:solidFill>
                    </a:rPr>
                    <a:t>Discount factor: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blipFill>
                  <a:blip r:embed="rId4"/>
                  <a:stretch>
                    <a:fillRect l="-2244" b="-45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9837913" cy="203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</a:t>
            </a:r>
            <a:r>
              <a:rPr lang="en-US" sz="2000" dirty="0"/>
              <a:t>Location, Arm1 angle, Arm2 angle&gt;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increase Arm1 angle, decrease Arm1 angle,</a:t>
            </a:r>
          </a:p>
          <a:p>
            <a:pPr lvl="2"/>
            <a:r>
              <a:rPr lang="en-US" sz="2000" dirty="0"/>
              <a:t>       increase Arm2 angle, decrease Arm2 angle.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Function: </a:t>
            </a:r>
            <a:r>
              <a:rPr lang="en-US" sz="2000" dirty="0"/>
              <a:t>+1 if robot moves right, -1 if robot moves left.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  <a:r>
              <a:rPr lang="en-US" sz="2000" dirty="0"/>
              <a:t>model of box movement caused by arm movements.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FE0F9-89D2-43CE-B7F7-165EC2D31084}"/>
              </a:ext>
            </a:extLst>
          </p:cNvPr>
          <p:cNvSpPr/>
          <p:nvPr/>
        </p:nvSpPr>
        <p:spPr>
          <a:xfrm>
            <a:off x="4823922" y="3254694"/>
            <a:ext cx="93307" cy="94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C71B9-B57B-482E-A8EB-229AF3500CCB}"/>
              </a:ext>
            </a:extLst>
          </p:cNvPr>
          <p:cNvSpPr txBox="1"/>
          <p:nvPr/>
        </p:nvSpPr>
        <p:spPr>
          <a:xfrm>
            <a:off x="3679317" y="217928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7FE77-2E58-4690-9DA0-C373B32DD5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5951" y="2503072"/>
            <a:ext cx="691635" cy="7655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486261"/>
            <a:ext cx="11105534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The Multi-armed Bandit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5816480" y="2584112"/>
            <a:ext cx="5832287" cy="334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  <a:r>
              <a:rPr lang="en-US" sz="2400" dirty="0"/>
              <a:t>only 1 state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pull one of </a:t>
            </a:r>
            <a:r>
              <a:rPr lang="en-US" sz="2400" i="1" dirty="0"/>
              <a:t>k</a:t>
            </a:r>
            <a:r>
              <a:rPr lang="en-US" sz="2400" dirty="0"/>
              <a:t> arms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</a:t>
            </a:r>
            <a:r>
              <a:rPr lang="en-US" sz="2400" dirty="0"/>
              <a:t>: receive reward based on a probability distribution associated with each arm.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no transitions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514" y="2782386"/>
            <a:ext cx="4168626" cy="291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EF860-EBCC-4806-8D01-5178AB149F33}"/>
              </a:ext>
            </a:extLst>
          </p:cNvPr>
          <p:cNvSpPr txBox="1"/>
          <p:nvPr/>
        </p:nvSpPr>
        <p:spPr>
          <a:xfrm>
            <a:off x="1821432" y="1519083"/>
            <a:ext cx="854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A Simple Reinforcement Learning Problem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9F3E9-983C-4203-8937-B835D95A7683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&lt;https://en.wikipedia.org/w/index.php?title=Multi-armed_bandit&amp;oldid=935049159&gt; [accessed 12 February 2020] </a:t>
            </a:r>
          </a:p>
        </p:txBody>
      </p:sp>
    </p:spTree>
    <p:extLst>
      <p:ext uri="{BB962C8B-B14F-4D97-AF65-F5344CB8AC3E}">
        <p14:creationId xmlns:p14="http://schemas.microsoft.com/office/powerpoint/2010/main" val="1443307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1393</Words>
  <Application>Microsoft Office PowerPoint</Application>
  <PresentationFormat>Widescreen</PresentationFormat>
  <Paragraphs>179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Cambria Math</vt:lpstr>
      <vt:lpstr>Century Gothic</vt:lpstr>
      <vt:lpstr>Courier New</vt:lpstr>
      <vt:lpstr>Wingdings 3</vt:lpstr>
      <vt:lpstr>Slice</vt:lpstr>
      <vt:lpstr>Multi-Armed Bandits</vt:lpstr>
      <vt:lpstr>References</vt:lpstr>
      <vt:lpstr>3 Types of Machine Learning</vt:lpstr>
      <vt:lpstr>Some Characteristics of Reinforcement Learning</vt:lpstr>
      <vt:lpstr>MARKOV DECISION PROCESSES</vt:lpstr>
      <vt:lpstr>The MDP decision framework </vt:lpstr>
      <vt:lpstr>Markov decision processes</vt:lpstr>
      <vt:lpstr>Application: Crawler robot</vt:lpstr>
      <vt:lpstr>Application: The Multi-armed Bandit</vt:lpstr>
      <vt:lpstr>The Reinforcement Learning Problem</vt:lpstr>
      <vt:lpstr>The Multi-Arm Bandit Learning Problem</vt:lpstr>
      <vt:lpstr>Why Study Multi-armed Bandits?</vt:lpstr>
      <vt:lpstr>Multi-armed bandit Applications</vt:lpstr>
      <vt:lpstr>choosing an action: exploration vs exploitation</vt:lpstr>
      <vt:lpstr>How/When should we explore / exploit ?</vt:lpstr>
      <vt:lpstr>5 multi-armed Bandit Algorithms</vt:lpstr>
      <vt:lpstr>Greedy Method</vt:lpstr>
      <vt:lpstr>Greedy Method Weaknesses</vt:lpstr>
      <vt:lpstr>ϵ-Greedy Method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ϵ-Greedy Method Weaknesses</vt:lpstr>
      <vt:lpstr>Upper Confidence Bound (UCB) Algorithm</vt:lpstr>
      <vt:lpstr>Upper Confidence Bound (UCB) Algorithm</vt:lpstr>
      <vt:lpstr>PowerPoint Presentation</vt:lpstr>
      <vt:lpstr>Upper Confidence Bound (UCB) Algorithm</vt:lpstr>
      <vt:lpstr>PowerPoint Presentation</vt:lpstr>
      <vt:lpstr>PowerPoint Presentation</vt:lpstr>
      <vt:lpstr>PowerPoint Presentation</vt:lpstr>
      <vt:lpstr>PowerPoint Presentation</vt:lpstr>
      <vt:lpstr>Multi-Armed Bandits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Multi-Armed Bandits</dc:title>
  <dc:creator>Scott O'Hara</dc:creator>
  <cp:lastModifiedBy>Scott O'Hara</cp:lastModifiedBy>
  <cp:revision>68</cp:revision>
  <dcterms:created xsi:type="dcterms:W3CDTF">2020-02-12T15:41:05Z</dcterms:created>
  <dcterms:modified xsi:type="dcterms:W3CDTF">2020-02-15T04:58:06Z</dcterms:modified>
</cp:coreProperties>
</file>